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32918400" cy="21945600"/>
  <p:notesSz cx="30272038" cy="39416038"/>
  <p:defaultTextStyle>
    <a:defPPr>
      <a:defRPr lang="en-US"/>
    </a:defPPr>
    <a:lvl1pPr marL="0" algn="l" defTabSz="2633472" rtl="0" eaLnBrk="1" latinLnBrk="0" hangingPunct="1">
      <a:defRPr sz="5184" kern="1200">
        <a:solidFill>
          <a:schemeClr val="tx1"/>
        </a:solidFill>
        <a:latin typeface="+mn-lt"/>
        <a:ea typeface="+mn-ea"/>
        <a:cs typeface="+mn-cs"/>
      </a:defRPr>
    </a:lvl1pPr>
    <a:lvl2pPr marL="1316736" algn="l" defTabSz="2633472" rtl="0" eaLnBrk="1" latinLnBrk="0" hangingPunct="1">
      <a:defRPr sz="5184" kern="1200">
        <a:solidFill>
          <a:schemeClr val="tx1"/>
        </a:solidFill>
        <a:latin typeface="+mn-lt"/>
        <a:ea typeface="+mn-ea"/>
        <a:cs typeface="+mn-cs"/>
      </a:defRPr>
    </a:lvl2pPr>
    <a:lvl3pPr marL="2633472" algn="l" defTabSz="2633472" rtl="0" eaLnBrk="1" latinLnBrk="0" hangingPunct="1">
      <a:defRPr sz="5184" kern="1200">
        <a:solidFill>
          <a:schemeClr val="tx1"/>
        </a:solidFill>
        <a:latin typeface="+mn-lt"/>
        <a:ea typeface="+mn-ea"/>
        <a:cs typeface="+mn-cs"/>
      </a:defRPr>
    </a:lvl3pPr>
    <a:lvl4pPr marL="3950208" algn="l" defTabSz="2633472" rtl="0" eaLnBrk="1" latinLnBrk="0" hangingPunct="1">
      <a:defRPr sz="5184" kern="1200">
        <a:solidFill>
          <a:schemeClr val="tx1"/>
        </a:solidFill>
        <a:latin typeface="+mn-lt"/>
        <a:ea typeface="+mn-ea"/>
        <a:cs typeface="+mn-cs"/>
      </a:defRPr>
    </a:lvl4pPr>
    <a:lvl5pPr marL="5266944" algn="l" defTabSz="2633472" rtl="0" eaLnBrk="1" latinLnBrk="0" hangingPunct="1">
      <a:defRPr sz="5184" kern="1200">
        <a:solidFill>
          <a:schemeClr val="tx1"/>
        </a:solidFill>
        <a:latin typeface="+mn-lt"/>
        <a:ea typeface="+mn-ea"/>
        <a:cs typeface="+mn-cs"/>
      </a:defRPr>
    </a:lvl5pPr>
    <a:lvl6pPr marL="6583680" algn="l" defTabSz="2633472" rtl="0" eaLnBrk="1" latinLnBrk="0" hangingPunct="1">
      <a:defRPr sz="5184" kern="1200">
        <a:solidFill>
          <a:schemeClr val="tx1"/>
        </a:solidFill>
        <a:latin typeface="+mn-lt"/>
        <a:ea typeface="+mn-ea"/>
        <a:cs typeface="+mn-cs"/>
      </a:defRPr>
    </a:lvl6pPr>
    <a:lvl7pPr marL="7900416" algn="l" defTabSz="2633472" rtl="0" eaLnBrk="1" latinLnBrk="0" hangingPunct="1">
      <a:defRPr sz="5184" kern="1200">
        <a:solidFill>
          <a:schemeClr val="tx1"/>
        </a:solidFill>
        <a:latin typeface="+mn-lt"/>
        <a:ea typeface="+mn-ea"/>
        <a:cs typeface="+mn-cs"/>
      </a:defRPr>
    </a:lvl7pPr>
    <a:lvl8pPr marL="9217152" algn="l" defTabSz="2633472" rtl="0" eaLnBrk="1" latinLnBrk="0" hangingPunct="1">
      <a:defRPr sz="5184" kern="1200">
        <a:solidFill>
          <a:schemeClr val="tx1"/>
        </a:solidFill>
        <a:latin typeface="+mn-lt"/>
        <a:ea typeface="+mn-ea"/>
        <a:cs typeface="+mn-cs"/>
      </a:defRPr>
    </a:lvl8pPr>
    <a:lvl9pPr marL="10533888" algn="l" defTabSz="2633472" rtl="0" eaLnBrk="1" latinLnBrk="0" hangingPunct="1">
      <a:defRPr sz="5184"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80" autoAdjust="0"/>
    <p:restoredTop sz="94660"/>
  </p:normalViewPr>
  <p:slideViewPr>
    <p:cSldViewPr snapToGrid="0">
      <p:cViewPr varScale="1">
        <p:scale>
          <a:sx n="30" d="100"/>
          <a:sy n="30" d="100"/>
        </p:scale>
        <p:origin x="1104"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3591562"/>
            <a:ext cx="27980640" cy="7640320"/>
          </a:xfrm>
        </p:spPr>
        <p:txBody>
          <a:bodyPr anchor="b"/>
          <a:lstStyle>
            <a:lvl1pPr algn="ctr">
              <a:defRPr sz="19200"/>
            </a:lvl1pPr>
          </a:lstStyle>
          <a:p>
            <a:r>
              <a:rPr lang="en-US" smtClean="0"/>
              <a:t>Click to edit Master title style</a:t>
            </a:r>
            <a:endParaRPr lang="en-US" dirty="0"/>
          </a:p>
        </p:txBody>
      </p:sp>
      <p:sp>
        <p:nvSpPr>
          <p:cNvPr id="3" name="Subtitle 2"/>
          <p:cNvSpPr>
            <a:spLocks noGrp="1"/>
          </p:cNvSpPr>
          <p:nvPr>
            <p:ph type="subTitle" idx="1"/>
          </p:nvPr>
        </p:nvSpPr>
        <p:spPr>
          <a:xfrm>
            <a:off x="4114800" y="11526522"/>
            <a:ext cx="24688800" cy="5298438"/>
          </a:xfrm>
        </p:spPr>
        <p:txBody>
          <a:bodyPr/>
          <a:lstStyle>
            <a:lvl1pPr marL="0" indent="0" algn="ctr">
              <a:buNone/>
              <a:defRPr sz="7680"/>
            </a:lvl1pPr>
            <a:lvl2pPr marL="1463040" indent="0" algn="ctr">
              <a:buNone/>
              <a:defRPr sz="6400"/>
            </a:lvl2pPr>
            <a:lvl3pPr marL="2926080" indent="0" algn="ctr">
              <a:buNone/>
              <a:defRPr sz="5760"/>
            </a:lvl3pPr>
            <a:lvl4pPr marL="4389120" indent="0" algn="ctr">
              <a:buNone/>
              <a:defRPr sz="5120"/>
            </a:lvl4pPr>
            <a:lvl5pPr marL="5852160" indent="0" algn="ctr">
              <a:buNone/>
              <a:defRPr sz="5120"/>
            </a:lvl5pPr>
            <a:lvl6pPr marL="7315200" indent="0" algn="ctr">
              <a:buNone/>
              <a:defRPr sz="5120"/>
            </a:lvl6pPr>
            <a:lvl7pPr marL="8778240" indent="0" algn="ctr">
              <a:buNone/>
              <a:defRPr sz="5120"/>
            </a:lvl7pPr>
            <a:lvl8pPr marL="10241280" indent="0" algn="ctr">
              <a:buNone/>
              <a:defRPr sz="5120"/>
            </a:lvl8pPr>
            <a:lvl9pPr marL="11704320" indent="0" algn="ctr">
              <a:buNone/>
              <a:defRPr sz="512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3D62E68-C207-48CF-8EBF-9DD1C34196BD}" type="datetimeFigureOut">
              <a:rPr lang="en-US" smtClean="0"/>
              <a:t>2/23/20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70840E-8FC9-4699-93D0-9762397BA341}" type="slidenum">
              <a:rPr lang="en-US" smtClean="0"/>
              <a:t>‹#›</a:t>
            </a:fld>
            <a:endParaRPr lang="en-US" dirty="0"/>
          </a:p>
        </p:txBody>
      </p:sp>
    </p:spTree>
    <p:extLst>
      <p:ext uri="{BB962C8B-B14F-4D97-AF65-F5344CB8AC3E}">
        <p14:creationId xmlns:p14="http://schemas.microsoft.com/office/powerpoint/2010/main" val="4046425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D62E68-C207-48CF-8EBF-9DD1C34196BD}" type="datetimeFigureOut">
              <a:rPr lang="en-US" smtClean="0"/>
              <a:t>2/23/20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70840E-8FC9-4699-93D0-9762397BA341}" type="slidenum">
              <a:rPr lang="en-US" smtClean="0"/>
              <a:t>‹#›</a:t>
            </a:fld>
            <a:endParaRPr lang="en-US" dirty="0"/>
          </a:p>
        </p:txBody>
      </p:sp>
    </p:spTree>
    <p:extLst>
      <p:ext uri="{BB962C8B-B14F-4D97-AF65-F5344CB8AC3E}">
        <p14:creationId xmlns:p14="http://schemas.microsoft.com/office/powerpoint/2010/main" val="2130391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1168400"/>
            <a:ext cx="7098030" cy="1859788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63142" y="1168400"/>
            <a:ext cx="20882610" cy="1859788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D62E68-C207-48CF-8EBF-9DD1C34196BD}" type="datetimeFigureOut">
              <a:rPr lang="en-US" smtClean="0"/>
              <a:t>2/23/20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70840E-8FC9-4699-93D0-9762397BA341}" type="slidenum">
              <a:rPr lang="en-US" smtClean="0"/>
              <a:t>‹#›</a:t>
            </a:fld>
            <a:endParaRPr lang="en-US" dirty="0"/>
          </a:p>
        </p:txBody>
      </p:sp>
    </p:spTree>
    <p:extLst>
      <p:ext uri="{BB962C8B-B14F-4D97-AF65-F5344CB8AC3E}">
        <p14:creationId xmlns:p14="http://schemas.microsoft.com/office/powerpoint/2010/main" val="68208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D62E68-C207-48CF-8EBF-9DD1C34196BD}" type="datetimeFigureOut">
              <a:rPr lang="en-US" smtClean="0"/>
              <a:t>2/23/20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70840E-8FC9-4699-93D0-9762397BA341}" type="slidenum">
              <a:rPr lang="en-US" smtClean="0"/>
              <a:t>‹#›</a:t>
            </a:fld>
            <a:endParaRPr lang="en-US" dirty="0"/>
          </a:p>
        </p:txBody>
      </p:sp>
    </p:spTree>
    <p:extLst>
      <p:ext uri="{BB962C8B-B14F-4D97-AF65-F5344CB8AC3E}">
        <p14:creationId xmlns:p14="http://schemas.microsoft.com/office/powerpoint/2010/main" val="3824584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5471167"/>
            <a:ext cx="28392120" cy="9128758"/>
          </a:xfrm>
        </p:spPr>
        <p:txBody>
          <a:bodyPr anchor="b"/>
          <a:lstStyle>
            <a:lvl1pPr>
              <a:defRPr sz="19200"/>
            </a:lvl1pPr>
          </a:lstStyle>
          <a:p>
            <a:r>
              <a:rPr lang="en-US" smtClean="0"/>
              <a:t>Click to edit Master title style</a:t>
            </a:r>
            <a:endParaRPr lang="en-US" dirty="0"/>
          </a:p>
        </p:txBody>
      </p:sp>
      <p:sp>
        <p:nvSpPr>
          <p:cNvPr id="3" name="Text Placeholder 2"/>
          <p:cNvSpPr>
            <a:spLocks noGrp="1"/>
          </p:cNvSpPr>
          <p:nvPr>
            <p:ph type="body" idx="1"/>
          </p:nvPr>
        </p:nvSpPr>
        <p:spPr>
          <a:xfrm>
            <a:off x="2245997" y="14686287"/>
            <a:ext cx="28392120" cy="4800598"/>
          </a:xfrm>
        </p:spPr>
        <p:txBody>
          <a:bodyPr/>
          <a:lstStyle>
            <a:lvl1pPr marL="0" indent="0">
              <a:buNone/>
              <a:defRPr sz="7680">
                <a:solidFill>
                  <a:schemeClr val="tx1"/>
                </a:solidFill>
              </a:defRPr>
            </a:lvl1pPr>
            <a:lvl2pPr marL="1463040" indent="0">
              <a:buNone/>
              <a:defRPr sz="6400">
                <a:solidFill>
                  <a:schemeClr val="tx1">
                    <a:tint val="75000"/>
                  </a:schemeClr>
                </a:solidFill>
              </a:defRPr>
            </a:lvl2pPr>
            <a:lvl3pPr marL="2926080" indent="0">
              <a:buNone/>
              <a:defRPr sz="5760">
                <a:solidFill>
                  <a:schemeClr val="tx1">
                    <a:tint val="75000"/>
                  </a:schemeClr>
                </a:solidFill>
              </a:defRPr>
            </a:lvl3pPr>
            <a:lvl4pPr marL="4389120" indent="0">
              <a:buNone/>
              <a:defRPr sz="5120">
                <a:solidFill>
                  <a:schemeClr val="tx1">
                    <a:tint val="75000"/>
                  </a:schemeClr>
                </a:solidFill>
              </a:defRPr>
            </a:lvl4pPr>
            <a:lvl5pPr marL="5852160" indent="0">
              <a:buNone/>
              <a:defRPr sz="5120">
                <a:solidFill>
                  <a:schemeClr val="tx1">
                    <a:tint val="75000"/>
                  </a:schemeClr>
                </a:solidFill>
              </a:defRPr>
            </a:lvl5pPr>
            <a:lvl6pPr marL="7315200" indent="0">
              <a:buNone/>
              <a:defRPr sz="5120">
                <a:solidFill>
                  <a:schemeClr val="tx1">
                    <a:tint val="75000"/>
                  </a:schemeClr>
                </a:solidFill>
              </a:defRPr>
            </a:lvl6pPr>
            <a:lvl7pPr marL="8778240" indent="0">
              <a:buNone/>
              <a:defRPr sz="5120">
                <a:solidFill>
                  <a:schemeClr val="tx1">
                    <a:tint val="75000"/>
                  </a:schemeClr>
                </a:solidFill>
              </a:defRPr>
            </a:lvl7pPr>
            <a:lvl8pPr marL="10241280" indent="0">
              <a:buNone/>
              <a:defRPr sz="5120">
                <a:solidFill>
                  <a:schemeClr val="tx1">
                    <a:tint val="75000"/>
                  </a:schemeClr>
                </a:solidFill>
              </a:defRPr>
            </a:lvl8pPr>
            <a:lvl9pPr marL="11704320" indent="0">
              <a:buNone/>
              <a:defRPr sz="51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D62E68-C207-48CF-8EBF-9DD1C34196BD}" type="datetimeFigureOut">
              <a:rPr lang="en-US" smtClean="0"/>
              <a:t>2/23/20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70840E-8FC9-4699-93D0-9762397BA341}" type="slidenum">
              <a:rPr lang="en-US" smtClean="0"/>
              <a:t>‹#›</a:t>
            </a:fld>
            <a:endParaRPr lang="en-US" dirty="0"/>
          </a:p>
        </p:txBody>
      </p:sp>
    </p:spTree>
    <p:extLst>
      <p:ext uri="{BB962C8B-B14F-4D97-AF65-F5344CB8AC3E}">
        <p14:creationId xmlns:p14="http://schemas.microsoft.com/office/powerpoint/2010/main" val="2501124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263140" y="5842000"/>
            <a:ext cx="13990320" cy="139242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6664940" y="5842000"/>
            <a:ext cx="13990320" cy="139242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3D62E68-C207-48CF-8EBF-9DD1C34196BD}" type="datetimeFigureOut">
              <a:rPr lang="en-US" smtClean="0"/>
              <a:t>2/23/20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70840E-8FC9-4699-93D0-9762397BA341}" type="slidenum">
              <a:rPr lang="en-US" smtClean="0"/>
              <a:t>‹#›</a:t>
            </a:fld>
            <a:endParaRPr lang="en-US" dirty="0"/>
          </a:p>
        </p:txBody>
      </p:sp>
    </p:spTree>
    <p:extLst>
      <p:ext uri="{BB962C8B-B14F-4D97-AF65-F5344CB8AC3E}">
        <p14:creationId xmlns:p14="http://schemas.microsoft.com/office/powerpoint/2010/main" val="3346770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168405"/>
            <a:ext cx="28392120" cy="42418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7431" y="5379722"/>
            <a:ext cx="13926024"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smtClean="0"/>
              <a:t>Click to edit Master text styles</a:t>
            </a:r>
          </a:p>
        </p:txBody>
      </p:sp>
      <p:sp>
        <p:nvSpPr>
          <p:cNvPr id="4" name="Content Placeholder 3"/>
          <p:cNvSpPr>
            <a:spLocks noGrp="1"/>
          </p:cNvSpPr>
          <p:nvPr>
            <p:ph sz="half" idx="2"/>
          </p:nvPr>
        </p:nvSpPr>
        <p:spPr>
          <a:xfrm>
            <a:off x="2267431" y="8016240"/>
            <a:ext cx="13926024" cy="117906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6664942" y="5379722"/>
            <a:ext cx="13994608"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smtClean="0"/>
              <a:t>Click to edit Master text styles</a:t>
            </a:r>
          </a:p>
        </p:txBody>
      </p:sp>
      <p:sp>
        <p:nvSpPr>
          <p:cNvPr id="6" name="Content Placeholder 5"/>
          <p:cNvSpPr>
            <a:spLocks noGrp="1"/>
          </p:cNvSpPr>
          <p:nvPr>
            <p:ph sz="quarter" idx="4"/>
          </p:nvPr>
        </p:nvSpPr>
        <p:spPr>
          <a:xfrm>
            <a:off x="16664942" y="8016240"/>
            <a:ext cx="13994608" cy="117906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3D62E68-C207-48CF-8EBF-9DD1C34196BD}" type="datetimeFigureOut">
              <a:rPr lang="en-US" smtClean="0"/>
              <a:t>2/23/20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C70840E-8FC9-4699-93D0-9762397BA341}" type="slidenum">
              <a:rPr lang="en-US" smtClean="0"/>
              <a:t>‹#›</a:t>
            </a:fld>
            <a:endParaRPr lang="en-US" dirty="0"/>
          </a:p>
        </p:txBody>
      </p:sp>
    </p:spTree>
    <p:extLst>
      <p:ext uri="{BB962C8B-B14F-4D97-AF65-F5344CB8AC3E}">
        <p14:creationId xmlns:p14="http://schemas.microsoft.com/office/powerpoint/2010/main" val="555002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3D62E68-C207-48CF-8EBF-9DD1C34196BD}" type="datetimeFigureOut">
              <a:rPr lang="en-US" smtClean="0"/>
              <a:t>2/23/20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C70840E-8FC9-4699-93D0-9762397BA341}" type="slidenum">
              <a:rPr lang="en-US" smtClean="0"/>
              <a:t>‹#›</a:t>
            </a:fld>
            <a:endParaRPr lang="en-US" dirty="0"/>
          </a:p>
        </p:txBody>
      </p:sp>
    </p:spTree>
    <p:extLst>
      <p:ext uri="{BB962C8B-B14F-4D97-AF65-F5344CB8AC3E}">
        <p14:creationId xmlns:p14="http://schemas.microsoft.com/office/powerpoint/2010/main" val="2649980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D62E68-C207-48CF-8EBF-9DD1C34196BD}" type="datetimeFigureOut">
              <a:rPr lang="en-US" smtClean="0"/>
              <a:t>2/23/20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C70840E-8FC9-4699-93D0-9762397BA341}" type="slidenum">
              <a:rPr lang="en-US" smtClean="0"/>
              <a:t>‹#›</a:t>
            </a:fld>
            <a:endParaRPr lang="en-US" dirty="0"/>
          </a:p>
        </p:txBody>
      </p:sp>
    </p:spTree>
    <p:extLst>
      <p:ext uri="{BB962C8B-B14F-4D97-AF65-F5344CB8AC3E}">
        <p14:creationId xmlns:p14="http://schemas.microsoft.com/office/powerpoint/2010/main" val="91287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smtClean="0"/>
              <a:t>Click to edit Master title style</a:t>
            </a:r>
            <a:endParaRPr lang="en-US" dirty="0"/>
          </a:p>
        </p:txBody>
      </p:sp>
      <p:sp>
        <p:nvSpPr>
          <p:cNvPr id="3" name="Content Placeholder 2"/>
          <p:cNvSpPr>
            <a:spLocks noGrp="1"/>
          </p:cNvSpPr>
          <p:nvPr>
            <p:ph idx="1"/>
          </p:nvPr>
        </p:nvSpPr>
        <p:spPr>
          <a:xfrm>
            <a:off x="13994608" y="3159765"/>
            <a:ext cx="16664940" cy="15595600"/>
          </a:xfrm>
        </p:spPr>
        <p:txBody>
          <a:bodyPr/>
          <a:lstStyle>
            <a:lvl1pPr>
              <a:defRPr sz="10240"/>
            </a:lvl1pPr>
            <a:lvl2pPr>
              <a:defRPr sz="8960"/>
            </a:lvl2pPr>
            <a:lvl3pPr>
              <a:defRPr sz="7680"/>
            </a:lvl3pPr>
            <a:lvl4pPr>
              <a:defRPr sz="6400"/>
            </a:lvl4pPr>
            <a:lvl5pPr>
              <a:defRPr sz="6400"/>
            </a:lvl5pPr>
            <a:lvl6pPr>
              <a:defRPr sz="6400"/>
            </a:lvl6pPr>
            <a:lvl7pPr>
              <a:defRPr sz="6400"/>
            </a:lvl7pPr>
            <a:lvl8pPr>
              <a:defRPr sz="6400"/>
            </a:lvl8pPr>
            <a:lvl9pPr>
              <a:defRPr sz="6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D62E68-C207-48CF-8EBF-9DD1C34196BD}" type="datetimeFigureOut">
              <a:rPr lang="en-US" smtClean="0"/>
              <a:t>2/23/20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70840E-8FC9-4699-93D0-9762397BA341}" type="slidenum">
              <a:rPr lang="en-US" smtClean="0"/>
              <a:t>‹#›</a:t>
            </a:fld>
            <a:endParaRPr lang="en-US" dirty="0"/>
          </a:p>
        </p:txBody>
      </p:sp>
    </p:spTree>
    <p:extLst>
      <p:ext uri="{BB962C8B-B14F-4D97-AF65-F5344CB8AC3E}">
        <p14:creationId xmlns:p14="http://schemas.microsoft.com/office/powerpoint/2010/main" val="4145959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994608" y="3159765"/>
            <a:ext cx="16664940" cy="15595600"/>
          </a:xfrm>
        </p:spPr>
        <p:txBody>
          <a:bodyPr anchor="t"/>
          <a:lstStyle>
            <a:lvl1pPr marL="0" indent="0">
              <a:buNone/>
              <a:defRPr sz="10240"/>
            </a:lvl1pPr>
            <a:lvl2pPr marL="1463040" indent="0">
              <a:buNone/>
              <a:defRPr sz="8960"/>
            </a:lvl2pPr>
            <a:lvl3pPr marL="2926080" indent="0">
              <a:buNone/>
              <a:defRPr sz="7680"/>
            </a:lvl3pPr>
            <a:lvl4pPr marL="4389120" indent="0">
              <a:buNone/>
              <a:defRPr sz="6400"/>
            </a:lvl4pPr>
            <a:lvl5pPr marL="5852160" indent="0">
              <a:buNone/>
              <a:defRPr sz="6400"/>
            </a:lvl5pPr>
            <a:lvl6pPr marL="7315200" indent="0">
              <a:buNone/>
              <a:defRPr sz="6400"/>
            </a:lvl6pPr>
            <a:lvl7pPr marL="8778240" indent="0">
              <a:buNone/>
              <a:defRPr sz="6400"/>
            </a:lvl7pPr>
            <a:lvl8pPr marL="10241280" indent="0">
              <a:buNone/>
              <a:defRPr sz="6400"/>
            </a:lvl8pPr>
            <a:lvl9pPr marL="11704320" indent="0">
              <a:buNone/>
              <a:defRPr sz="6400"/>
            </a:lvl9pPr>
          </a:lstStyle>
          <a:p>
            <a:r>
              <a:rPr lang="en-US" dirty="0" smtClean="0"/>
              <a:t>Click icon to add picture</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D62E68-C207-48CF-8EBF-9DD1C34196BD}" type="datetimeFigureOut">
              <a:rPr lang="en-US" smtClean="0"/>
              <a:t>2/23/20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70840E-8FC9-4699-93D0-9762397BA341}" type="slidenum">
              <a:rPr lang="en-US" smtClean="0"/>
              <a:t>‹#›</a:t>
            </a:fld>
            <a:endParaRPr lang="en-US" dirty="0"/>
          </a:p>
        </p:txBody>
      </p:sp>
    </p:spTree>
    <p:extLst>
      <p:ext uri="{BB962C8B-B14F-4D97-AF65-F5344CB8AC3E}">
        <p14:creationId xmlns:p14="http://schemas.microsoft.com/office/powerpoint/2010/main" val="4026326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1168405"/>
            <a:ext cx="28392120" cy="42418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63140" y="5842000"/>
            <a:ext cx="28392120" cy="1392428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263140" y="20340325"/>
            <a:ext cx="7406640" cy="1168400"/>
          </a:xfrm>
          <a:prstGeom prst="rect">
            <a:avLst/>
          </a:prstGeom>
        </p:spPr>
        <p:txBody>
          <a:bodyPr vert="horz" lIns="91440" tIns="45720" rIns="91440" bIns="45720" rtlCol="0" anchor="ctr"/>
          <a:lstStyle>
            <a:lvl1pPr algn="l">
              <a:defRPr sz="3840">
                <a:solidFill>
                  <a:schemeClr val="tx1">
                    <a:tint val="75000"/>
                  </a:schemeClr>
                </a:solidFill>
              </a:defRPr>
            </a:lvl1pPr>
          </a:lstStyle>
          <a:p>
            <a:fld id="{03D62E68-C207-48CF-8EBF-9DD1C34196BD}" type="datetimeFigureOut">
              <a:rPr lang="en-US" smtClean="0"/>
              <a:t>2/23/20</a:t>
            </a:fld>
            <a:endParaRPr lang="en-US" dirty="0"/>
          </a:p>
        </p:txBody>
      </p:sp>
      <p:sp>
        <p:nvSpPr>
          <p:cNvPr id="5" name="Footer Placeholder 4"/>
          <p:cNvSpPr>
            <a:spLocks noGrp="1"/>
          </p:cNvSpPr>
          <p:nvPr>
            <p:ph type="ftr" sz="quarter" idx="3"/>
          </p:nvPr>
        </p:nvSpPr>
        <p:spPr>
          <a:xfrm>
            <a:off x="10904220" y="20340325"/>
            <a:ext cx="11109960" cy="1168400"/>
          </a:xfrm>
          <a:prstGeom prst="rect">
            <a:avLst/>
          </a:prstGeom>
        </p:spPr>
        <p:txBody>
          <a:bodyPr vert="horz" lIns="91440" tIns="45720" rIns="91440" bIns="45720" rtlCol="0" anchor="ctr"/>
          <a:lstStyle>
            <a:lvl1pPr algn="ctr">
              <a:defRPr sz="384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3248620" y="20340325"/>
            <a:ext cx="7406640" cy="1168400"/>
          </a:xfrm>
          <a:prstGeom prst="rect">
            <a:avLst/>
          </a:prstGeom>
        </p:spPr>
        <p:txBody>
          <a:bodyPr vert="horz" lIns="91440" tIns="45720" rIns="91440" bIns="45720" rtlCol="0" anchor="ctr"/>
          <a:lstStyle>
            <a:lvl1pPr algn="r">
              <a:defRPr sz="3840">
                <a:solidFill>
                  <a:schemeClr val="tx1">
                    <a:tint val="75000"/>
                  </a:schemeClr>
                </a:solidFill>
              </a:defRPr>
            </a:lvl1pPr>
          </a:lstStyle>
          <a:p>
            <a:fld id="{9C70840E-8FC9-4699-93D0-9762397BA341}" type="slidenum">
              <a:rPr lang="en-US" smtClean="0"/>
              <a:t>‹#›</a:t>
            </a:fld>
            <a:endParaRPr lang="en-US" dirty="0"/>
          </a:p>
        </p:txBody>
      </p:sp>
    </p:spTree>
    <p:extLst>
      <p:ext uri="{BB962C8B-B14F-4D97-AF65-F5344CB8AC3E}">
        <p14:creationId xmlns:p14="http://schemas.microsoft.com/office/powerpoint/2010/main" val="8739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926080" rtl="0" eaLnBrk="1" latinLnBrk="0" hangingPunct="1">
        <a:lnSpc>
          <a:spcPct val="90000"/>
        </a:lnSpc>
        <a:spcBef>
          <a:spcPct val="0"/>
        </a:spcBef>
        <a:buNone/>
        <a:defRPr sz="14080" kern="1200">
          <a:solidFill>
            <a:schemeClr val="tx1"/>
          </a:solidFill>
          <a:latin typeface="+mj-lt"/>
          <a:ea typeface="+mj-ea"/>
          <a:cs typeface="+mj-cs"/>
        </a:defRPr>
      </a:lvl1pPr>
    </p:titleStyle>
    <p:bodyStyle>
      <a:lvl1pPr marL="731520" indent="-731520" algn="l" defTabSz="2926080" rtl="0" eaLnBrk="1" latinLnBrk="0" hangingPunct="1">
        <a:lnSpc>
          <a:spcPct val="90000"/>
        </a:lnSpc>
        <a:spcBef>
          <a:spcPts val="3200"/>
        </a:spcBef>
        <a:buFont typeface="Arial" panose="020B0604020202020204" pitchFamily="34" charset="0"/>
        <a:buChar char="•"/>
        <a:defRPr sz="8960" kern="1200">
          <a:solidFill>
            <a:schemeClr val="tx1"/>
          </a:solidFill>
          <a:latin typeface="+mn-lt"/>
          <a:ea typeface="+mn-ea"/>
          <a:cs typeface="+mn-cs"/>
        </a:defRPr>
      </a:lvl1pPr>
      <a:lvl2pPr marL="2194560" indent="-731520" algn="l" defTabSz="2926080" rtl="0" eaLnBrk="1" latinLnBrk="0" hangingPunct="1">
        <a:lnSpc>
          <a:spcPct val="90000"/>
        </a:lnSpc>
        <a:spcBef>
          <a:spcPts val="1600"/>
        </a:spcBef>
        <a:buFont typeface="Arial" panose="020B0604020202020204" pitchFamily="34" charset="0"/>
        <a:buChar char="•"/>
        <a:defRPr sz="7680" kern="1200">
          <a:solidFill>
            <a:schemeClr val="tx1"/>
          </a:solidFill>
          <a:latin typeface="+mn-lt"/>
          <a:ea typeface="+mn-ea"/>
          <a:cs typeface="+mn-cs"/>
        </a:defRPr>
      </a:lvl2pPr>
      <a:lvl3pPr marL="3657600" indent="-731520" algn="l" defTabSz="2926080" rtl="0" eaLnBrk="1" latinLnBrk="0" hangingPunct="1">
        <a:lnSpc>
          <a:spcPct val="90000"/>
        </a:lnSpc>
        <a:spcBef>
          <a:spcPts val="1600"/>
        </a:spcBef>
        <a:buFont typeface="Arial" panose="020B0604020202020204" pitchFamily="34" charset="0"/>
        <a:buChar char="•"/>
        <a:defRPr sz="6400" kern="1200">
          <a:solidFill>
            <a:schemeClr val="tx1"/>
          </a:solidFill>
          <a:latin typeface="+mn-lt"/>
          <a:ea typeface="+mn-ea"/>
          <a:cs typeface="+mn-cs"/>
        </a:defRPr>
      </a:lvl3pPr>
      <a:lvl4pPr marL="51206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4pPr>
      <a:lvl5pPr marL="658368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5pPr>
      <a:lvl6pPr marL="804672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6pPr>
      <a:lvl7pPr marL="950976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7pPr>
      <a:lvl8pPr marL="1097280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8pPr>
      <a:lvl9pPr marL="124358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9pPr>
    </p:bodyStyle>
    <p:otherStyle>
      <a:defPPr>
        <a:defRPr lang="en-US"/>
      </a:defPPr>
      <a:lvl1pPr marL="0" algn="l" defTabSz="2926080" rtl="0" eaLnBrk="1" latinLnBrk="0" hangingPunct="1">
        <a:defRPr sz="5760" kern="1200">
          <a:solidFill>
            <a:schemeClr val="tx1"/>
          </a:solidFill>
          <a:latin typeface="+mn-lt"/>
          <a:ea typeface="+mn-ea"/>
          <a:cs typeface="+mn-cs"/>
        </a:defRPr>
      </a:lvl1pPr>
      <a:lvl2pPr marL="1463040" algn="l" defTabSz="2926080" rtl="0" eaLnBrk="1" latinLnBrk="0" hangingPunct="1">
        <a:defRPr sz="5760" kern="1200">
          <a:solidFill>
            <a:schemeClr val="tx1"/>
          </a:solidFill>
          <a:latin typeface="+mn-lt"/>
          <a:ea typeface="+mn-ea"/>
          <a:cs typeface="+mn-cs"/>
        </a:defRPr>
      </a:lvl2pPr>
      <a:lvl3pPr marL="2926080" algn="l" defTabSz="2926080" rtl="0" eaLnBrk="1" latinLnBrk="0" hangingPunct="1">
        <a:defRPr sz="5760" kern="1200">
          <a:solidFill>
            <a:schemeClr val="tx1"/>
          </a:solidFill>
          <a:latin typeface="+mn-lt"/>
          <a:ea typeface="+mn-ea"/>
          <a:cs typeface="+mn-cs"/>
        </a:defRPr>
      </a:lvl3pPr>
      <a:lvl4pPr marL="4389120" algn="l" defTabSz="2926080" rtl="0" eaLnBrk="1" latinLnBrk="0" hangingPunct="1">
        <a:defRPr sz="5760" kern="1200">
          <a:solidFill>
            <a:schemeClr val="tx1"/>
          </a:solidFill>
          <a:latin typeface="+mn-lt"/>
          <a:ea typeface="+mn-ea"/>
          <a:cs typeface="+mn-cs"/>
        </a:defRPr>
      </a:lvl4pPr>
      <a:lvl5pPr marL="5852160" algn="l" defTabSz="2926080" rtl="0" eaLnBrk="1" latinLnBrk="0" hangingPunct="1">
        <a:defRPr sz="5760" kern="1200">
          <a:solidFill>
            <a:schemeClr val="tx1"/>
          </a:solidFill>
          <a:latin typeface="+mn-lt"/>
          <a:ea typeface="+mn-ea"/>
          <a:cs typeface="+mn-cs"/>
        </a:defRPr>
      </a:lvl5pPr>
      <a:lvl6pPr marL="7315200" algn="l" defTabSz="2926080" rtl="0" eaLnBrk="1" latinLnBrk="0" hangingPunct="1">
        <a:defRPr sz="5760" kern="1200">
          <a:solidFill>
            <a:schemeClr val="tx1"/>
          </a:solidFill>
          <a:latin typeface="+mn-lt"/>
          <a:ea typeface="+mn-ea"/>
          <a:cs typeface="+mn-cs"/>
        </a:defRPr>
      </a:lvl6pPr>
      <a:lvl7pPr marL="8778240" algn="l" defTabSz="2926080" rtl="0" eaLnBrk="1" latinLnBrk="0" hangingPunct="1">
        <a:defRPr sz="5760" kern="1200">
          <a:solidFill>
            <a:schemeClr val="tx1"/>
          </a:solidFill>
          <a:latin typeface="+mn-lt"/>
          <a:ea typeface="+mn-ea"/>
          <a:cs typeface="+mn-cs"/>
        </a:defRPr>
      </a:lvl7pPr>
      <a:lvl8pPr marL="10241280" algn="l" defTabSz="2926080" rtl="0" eaLnBrk="1" latinLnBrk="0" hangingPunct="1">
        <a:defRPr sz="5760" kern="1200">
          <a:solidFill>
            <a:schemeClr val="tx1"/>
          </a:solidFill>
          <a:latin typeface="+mn-lt"/>
          <a:ea typeface="+mn-ea"/>
          <a:cs typeface="+mn-cs"/>
        </a:defRPr>
      </a:lvl8pPr>
      <a:lvl9pPr marL="11704320" algn="l" defTabSz="2926080" rtl="0" eaLnBrk="1" latinLnBrk="0" hangingPunct="1">
        <a:defRPr sz="5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redict.cdc.gov/app#!/user/project/5c4f6d687620e103b6dcd015/section/2" TargetMode="External"/><Relationship Id="rId4" Type="http://schemas.openxmlformats.org/officeDocument/2006/relationships/hyperlink" Target="https://www.sacbee.com/news/local/health-and-medicine/article234530282.html" TargetMode="External"/><Relationship Id="rId5" Type="http://schemas.openxmlformats.org/officeDocument/2006/relationships/image" Target="../media/image1.png"/><Relationship Id="rId6" Type="http://schemas.openxmlformats.org/officeDocument/2006/relationships/hyperlink" Target="https://dailywildlifephoto.nathab.com/photography-guide/a-golden-photo-rule-the-golden-ratio/" TargetMode="External"/><Relationship Id="rId7" Type="http://schemas.openxmlformats.org/officeDocument/2006/relationships/image" Target="../media/image2.png"/><Relationship Id="rId8" Type="http://schemas.openxmlformats.org/officeDocument/2006/relationships/image" Target="../media/image3.png"/><Relationship Id="rId9" Type="http://schemas.openxmlformats.org/officeDocument/2006/relationships/image" Target="../media/image4.png"/><Relationship Id="rId10" Type="http://schemas.openxmlformats.org/officeDocument/2006/relationships/image" Target="../media/image5.png"/><Relationship Id="rId1" Type="http://schemas.openxmlformats.org/officeDocument/2006/relationships/slideLayout" Target="../slideLayouts/slideLayout7.xml"/><Relationship Id="rId2" Type="http://schemas.openxmlformats.org/officeDocument/2006/relationships/hyperlink" Target="http://swarmaedesmode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20000"/>
          </a:schemeClr>
        </a:solidFill>
        <a:effectLst/>
      </p:bgPr>
    </p:bg>
    <p:spTree>
      <p:nvGrpSpPr>
        <p:cNvPr id="1" name=""/>
        <p:cNvGrpSpPr/>
        <p:nvPr/>
      </p:nvGrpSpPr>
      <p:grpSpPr>
        <a:xfrm>
          <a:off x="0" y="0"/>
          <a:ext cx="0" cy="0"/>
          <a:chOff x="0" y="0"/>
          <a:chExt cx="0" cy="0"/>
        </a:xfrm>
      </p:grpSpPr>
      <p:sp>
        <p:nvSpPr>
          <p:cNvPr id="3" name="TextBox 2"/>
          <p:cNvSpPr txBox="1"/>
          <p:nvPr/>
        </p:nvSpPr>
        <p:spPr>
          <a:xfrm>
            <a:off x="2400300" y="514747"/>
            <a:ext cx="28117799" cy="5262979"/>
          </a:xfrm>
          <a:prstGeom prst="rect">
            <a:avLst/>
          </a:prstGeom>
          <a:noFill/>
        </p:spPr>
        <p:txBody>
          <a:bodyPr wrap="square" rtlCol="0">
            <a:spAutoFit/>
          </a:bodyPr>
          <a:lstStyle/>
          <a:p>
            <a:pPr algn="ctr"/>
            <a:r>
              <a:rPr lang="en-US" sz="7200" dirty="0" smtClean="0">
                <a:solidFill>
                  <a:srgbClr val="002060"/>
                </a:solidFill>
                <a:latin typeface="Arial Black" panose="020B0A04020102020204" pitchFamily="34" charset="0"/>
                <a:ea typeface="Segoe UI Black" panose="020B0A02040204020203" pitchFamily="34" charset="0"/>
              </a:rPr>
              <a:t>SWARM</a:t>
            </a:r>
          </a:p>
          <a:p>
            <a:pPr algn="ctr"/>
            <a:r>
              <a:rPr lang="en-US" sz="7200" dirty="0" smtClean="0">
                <a:solidFill>
                  <a:srgbClr val="002060"/>
                </a:solidFill>
                <a:latin typeface="Arial Black" panose="020B0A04020102020204" pitchFamily="34" charset="0"/>
                <a:ea typeface="Segoe UI Black" panose="020B0A02040204020203" pitchFamily="34" charset="0"/>
              </a:rPr>
              <a:t>Statistical Way to forecast </a:t>
            </a:r>
            <a:r>
              <a:rPr lang="en-US" sz="7200" i="1" dirty="0" smtClean="0">
                <a:solidFill>
                  <a:srgbClr val="002060"/>
                </a:solidFill>
                <a:latin typeface="Arial Black" panose="020B0A04020102020204" pitchFamily="34" charset="0"/>
                <a:ea typeface="Segoe UI Black" panose="020B0A02040204020203" pitchFamily="34" charset="0"/>
              </a:rPr>
              <a:t>Aedes</a:t>
            </a:r>
            <a:r>
              <a:rPr lang="en-US" sz="7200" dirty="0" smtClean="0">
                <a:solidFill>
                  <a:srgbClr val="002060"/>
                </a:solidFill>
                <a:latin typeface="Arial Black" panose="020B0A04020102020204" pitchFamily="34" charset="0"/>
                <a:ea typeface="Segoe UI Black" panose="020B0A02040204020203" pitchFamily="34" charset="0"/>
              </a:rPr>
              <a:t> Range with a Mesh</a:t>
            </a:r>
          </a:p>
          <a:p>
            <a:pPr algn="ctr"/>
            <a:r>
              <a:rPr lang="en-US" sz="4800" dirty="0" smtClean="0">
                <a:solidFill>
                  <a:srgbClr val="002060"/>
                </a:solidFill>
                <a:latin typeface="Arial" panose="020B0604020202020204" pitchFamily="34" charset="0"/>
                <a:cs typeface="Arial" panose="020B0604020202020204" pitchFamily="34" charset="0"/>
              </a:rPr>
              <a:t>Jeff Morgan</a:t>
            </a:r>
            <a:r>
              <a:rPr lang="en-US" sz="4800" baseline="30000" dirty="0" smtClean="0">
                <a:solidFill>
                  <a:srgbClr val="002060"/>
                </a:solidFill>
                <a:latin typeface="Arial" panose="020B0604020202020204" pitchFamily="34" charset="0"/>
                <a:cs typeface="Arial" panose="020B0604020202020204" pitchFamily="34" charset="0"/>
              </a:rPr>
              <a:t>1,2</a:t>
            </a:r>
            <a:endParaRPr lang="en-US" sz="4800" dirty="0" smtClean="0">
              <a:solidFill>
                <a:srgbClr val="002060"/>
              </a:solidFill>
              <a:latin typeface="Arial" panose="020B0604020202020204" pitchFamily="34" charset="0"/>
              <a:cs typeface="Arial" panose="020B0604020202020204" pitchFamily="34" charset="0"/>
            </a:endParaRPr>
          </a:p>
          <a:p>
            <a:pPr algn="ctr"/>
            <a:endParaRPr lang="en-US" sz="3600" dirty="0" smtClean="0">
              <a:hlinkClick r:id="rId2"/>
            </a:endParaRPr>
          </a:p>
          <a:p>
            <a:pPr algn="ctr"/>
            <a:r>
              <a:rPr lang="en-US" sz="3600" dirty="0" smtClean="0">
                <a:hlinkClick r:id="rId2"/>
              </a:rPr>
              <a:t>http</a:t>
            </a:r>
            <a:r>
              <a:rPr lang="en-US" sz="3600" dirty="0">
                <a:hlinkClick r:id="rId2"/>
              </a:rPr>
              <a:t>://swarmaedesmodel.com/</a:t>
            </a:r>
            <a:r>
              <a:rPr lang="en-US" sz="3600" dirty="0" smtClean="0">
                <a:solidFill>
                  <a:srgbClr val="002060"/>
                </a:solidFill>
                <a:latin typeface="Arial" panose="020B0604020202020204" pitchFamily="34" charset="0"/>
                <a:cs typeface="Arial" panose="020B0604020202020204" pitchFamily="34" charset="0"/>
              </a:rPr>
              <a:t> </a:t>
            </a:r>
            <a:endParaRPr lang="en-US" sz="3600" dirty="0">
              <a:solidFill>
                <a:srgbClr val="002060"/>
              </a:solidFill>
              <a:latin typeface="Arial" panose="020B0604020202020204" pitchFamily="34" charset="0"/>
              <a:cs typeface="Arial" panose="020B0604020202020204" pitchFamily="34" charset="0"/>
            </a:endParaRPr>
          </a:p>
          <a:p>
            <a:pPr algn="ctr"/>
            <a:endParaRPr lang="en-US" sz="7200" dirty="0">
              <a:solidFill>
                <a:srgbClr val="002060"/>
              </a:solidFill>
              <a:latin typeface="Arial" panose="020B0604020202020204" pitchFamily="34" charset="0"/>
              <a:cs typeface="Arial" panose="020B0604020202020204" pitchFamily="34" charset="0"/>
            </a:endParaRPr>
          </a:p>
        </p:txBody>
      </p:sp>
      <p:sp>
        <p:nvSpPr>
          <p:cNvPr id="15" name="TextBox 14"/>
          <p:cNvSpPr txBox="1"/>
          <p:nvPr/>
        </p:nvSpPr>
        <p:spPr>
          <a:xfrm>
            <a:off x="14453191" y="3482065"/>
            <a:ext cx="7404583" cy="2123658"/>
          </a:xfrm>
          <a:prstGeom prst="rect">
            <a:avLst/>
          </a:prstGeom>
          <a:noFill/>
        </p:spPr>
        <p:txBody>
          <a:bodyPr wrap="square" rtlCol="0">
            <a:spAutoFit/>
          </a:bodyPr>
          <a:lstStyle/>
          <a:p>
            <a:r>
              <a:rPr lang="en-US" sz="1800" baseline="30000" dirty="0" smtClean="0"/>
              <a:t>1</a:t>
            </a:r>
            <a:r>
              <a:rPr lang="en-US" sz="1800" dirty="0" smtClean="0"/>
              <a:t>PhD student in Biomedical Engineering at Catholic University of America</a:t>
            </a:r>
          </a:p>
          <a:p>
            <a:r>
              <a:rPr lang="en-US" sz="1800" baseline="30000" dirty="0" smtClean="0"/>
              <a:t>2</a:t>
            </a:r>
            <a:r>
              <a:rPr lang="en-US" sz="1800" dirty="0" smtClean="0"/>
              <a:t>Systems Engineer with Systems Valens Solutions, Inc.</a:t>
            </a:r>
            <a:endParaRPr lang="en-US" sz="1800" dirty="0"/>
          </a:p>
          <a:p>
            <a:endParaRPr lang="en-US" sz="2400" dirty="0" smtClean="0"/>
          </a:p>
          <a:p>
            <a:pPr algn="ctr"/>
            <a:endParaRPr lang="en-US" sz="2400" dirty="0" smtClean="0"/>
          </a:p>
          <a:p>
            <a:pPr algn="ctr"/>
            <a:endParaRPr lang="en-US" sz="2400" dirty="0"/>
          </a:p>
          <a:p>
            <a:pPr algn="ctr"/>
            <a:endParaRPr lang="en-US" sz="2400" dirty="0" smtClean="0"/>
          </a:p>
        </p:txBody>
      </p:sp>
      <p:sp>
        <p:nvSpPr>
          <p:cNvPr id="37" name="TextBox 36"/>
          <p:cNvSpPr txBox="1"/>
          <p:nvPr/>
        </p:nvSpPr>
        <p:spPr>
          <a:xfrm>
            <a:off x="20387765" y="11823913"/>
            <a:ext cx="10853906" cy="7599645"/>
          </a:xfrm>
          <a:prstGeom prst="rect">
            <a:avLst/>
          </a:prstGeom>
          <a:solidFill>
            <a:srgbClr val="FFC000"/>
          </a:solidFill>
          <a:effectLst>
            <a:softEdge rad="88900"/>
          </a:effectLst>
        </p:spPr>
        <p:txBody>
          <a:bodyPr wrap="square" rtlCol="0">
            <a:spAutoFit/>
          </a:bodyPr>
          <a:lstStyle/>
          <a:p>
            <a:r>
              <a:rPr lang="en-US" sz="2800" u="sng" dirty="0" smtClean="0"/>
              <a:t>Model Description</a:t>
            </a:r>
          </a:p>
          <a:p>
            <a:r>
              <a:rPr lang="en-US" sz="2800" dirty="0" smtClean="0"/>
              <a:t>The model is initially based on historical case data. </a:t>
            </a:r>
          </a:p>
          <a:p>
            <a:r>
              <a:rPr lang="en-US" sz="2800" dirty="0" smtClean="0"/>
              <a:t>For each county and month x, a weighting strategy is based on last year’s month x, last year’s month x+1, last year’s month x-1, and 2 years ago month x.</a:t>
            </a:r>
          </a:p>
          <a:p>
            <a:r>
              <a:rPr lang="en-US" sz="2800" dirty="0" smtClean="0"/>
              <a:t>This value is combined in a separate weighting strategy with the values for neighboring counties. Weighting factors are based on Fibonacci numbers. Surveillance data from the current year will be incorporated as it becomes available.  Environmental factors may be added later, although the predictable factors (e.g., temperature during the coldest months) are already “baked into the historical data”</a:t>
            </a:r>
          </a:p>
          <a:p>
            <a:endParaRPr lang="en-US" sz="3200" u="sng" dirty="0" smtClean="0"/>
          </a:p>
          <a:p>
            <a:endParaRPr lang="en-US" sz="3200" u="sng" dirty="0"/>
          </a:p>
          <a:p>
            <a:endParaRPr lang="en-US" sz="3200" u="sng" dirty="0" smtClean="0"/>
          </a:p>
          <a:p>
            <a:endParaRPr lang="en-US" sz="3200" u="sng" dirty="0" smtClean="0"/>
          </a:p>
          <a:p>
            <a:endParaRPr lang="en-US" dirty="0" smtClean="0"/>
          </a:p>
        </p:txBody>
      </p:sp>
      <p:sp>
        <p:nvSpPr>
          <p:cNvPr id="10" name="TextBox 9"/>
          <p:cNvSpPr txBox="1"/>
          <p:nvPr/>
        </p:nvSpPr>
        <p:spPr>
          <a:xfrm>
            <a:off x="21106592" y="16718497"/>
            <a:ext cx="9416251" cy="2308324"/>
          </a:xfrm>
          <a:prstGeom prst="rect">
            <a:avLst/>
          </a:prstGeom>
          <a:noFill/>
          <a:ln w="38100">
            <a:solidFill>
              <a:schemeClr val="tx1"/>
            </a:solidFill>
          </a:ln>
        </p:spPr>
        <p:txBody>
          <a:bodyPr wrap="square" rtlCol="0">
            <a:spAutoFit/>
          </a:bodyPr>
          <a:lstStyle/>
          <a:p>
            <a:r>
              <a:rPr lang="en-US" sz="2400" dirty="0" smtClean="0"/>
              <a:t>The only surveillance data incorporated was a 29 Aug 2019 article in the </a:t>
            </a:r>
            <a:r>
              <a:rPr lang="en-US" sz="2400" u="sng" dirty="0" smtClean="0"/>
              <a:t>Sacramento Bee </a:t>
            </a:r>
            <a:r>
              <a:rPr lang="en-US" sz="2400" dirty="0" smtClean="0"/>
              <a:t>that an </a:t>
            </a:r>
            <a:r>
              <a:rPr lang="en-US" sz="2400" i="1" dirty="0" smtClean="0"/>
              <a:t>Aedes Aegypti </a:t>
            </a:r>
            <a:r>
              <a:rPr lang="en-US" sz="2400" dirty="0" smtClean="0"/>
              <a:t>mosquito was detected in Sacramento</a:t>
            </a:r>
          </a:p>
          <a:p>
            <a:endParaRPr lang="en-US" sz="2400" dirty="0" smtClean="0"/>
          </a:p>
          <a:p>
            <a:r>
              <a:rPr lang="en-US" sz="2400" dirty="0" smtClean="0"/>
              <a:t>No environmental events were considered unusual enough to incorporate in the model  </a:t>
            </a:r>
            <a:endParaRPr lang="en-US" sz="2400" dirty="0"/>
          </a:p>
        </p:txBody>
      </p:sp>
      <p:sp>
        <p:nvSpPr>
          <p:cNvPr id="40" name="TextBox 39"/>
          <p:cNvSpPr txBox="1"/>
          <p:nvPr/>
        </p:nvSpPr>
        <p:spPr>
          <a:xfrm>
            <a:off x="20387765" y="19786885"/>
            <a:ext cx="11111737" cy="1261884"/>
          </a:xfrm>
          <a:prstGeom prst="rect">
            <a:avLst/>
          </a:prstGeom>
          <a:noFill/>
        </p:spPr>
        <p:txBody>
          <a:bodyPr wrap="square" rtlCol="0">
            <a:spAutoFit/>
          </a:bodyPr>
          <a:lstStyle/>
          <a:p>
            <a:r>
              <a:rPr lang="en-US" sz="2800" u="sng" dirty="0"/>
              <a:t>Data Sources</a:t>
            </a:r>
          </a:p>
          <a:p>
            <a:r>
              <a:rPr lang="en-US" sz="2400" dirty="0">
                <a:hlinkClick r:id="rId3"/>
              </a:rPr>
              <a:t>https://predict.cdc.gov/app#!/user/project/5c4f6d687620e103b6dcd015/section/2</a:t>
            </a:r>
            <a:endParaRPr lang="en-US" sz="2400" dirty="0"/>
          </a:p>
          <a:p>
            <a:r>
              <a:rPr lang="en-US" sz="2400" dirty="0">
                <a:hlinkClick r:id="rId4"/>
              </a:rPr>
              <a:t>https://</a:t>
            </a:r>
            <a:r>
              <a:rPr lang="en-US" sz="2400" dirty="0" smtClean="0">
                <a:hlinkClick r:id="rId4"/>
              </a:rPr>
              <a:t>www.sacbee.com/news/local/health-and-medicine/article234530282.html</a:t>
            </a:r>
            <a:endParaRPr lang="en-US" sz="2400" dirty="0"/>
          </a:p>
        </p:txBody>
      </p:sp>
      <p:grpSp>
        <p:nvGrpSpPr>
          <p:cNvPr id="19" name="Group 18"/>
          <p:cNvGrpSpPr/>
          <p:nvPr/>
        </p:nvGrpSpPr>
        <p:grpSpPr>
          <a:xfrm>
            <a:off x="4644418" y="10702053"/>
            <a:ext cx="5419983" cy="4541774"/>
            <a:chOff x="26795006" y="7670565"/>
            <a:chExt cx="6123393" cy="4933147"/>
          </a:xfrm>
        </p:grpSpPr>
        <p:pic>
          <p:nvPicPr>
            <p:cNvPr id="1030" name="Picture 6" descr="Image result for Google Images Fibonacci Spiral"/>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795007" y="7670565"/>
              <a:ext cx="5998057" cy="3778437"/>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26795006" y="11500527"/>
              <a:ext cx="6123393" cy="1103185"/>
            </a:xfrm>
            <a:prstGeom prst="rect">
              <a:avLst/>
            </a:prstGeom>
            <a:noFill/>
          </p:spPr>
          <p:txBody>
            <a:bodyPr wrap="square" rtlCol="0">
              <a:spAutoFit/>
            </a:bodyPr>
            <a:lstStyle/>
            <a:p>
              <a:r>
                <a:rPr lang="en-US" sz="2000" dirty="0" smtClean="0"/>
                <a:t>Credit: </a:t>
              </a:r>
              <a:r>
                <a:rPr lang="en-US" sz="2000" dirty="0">
                  <a:hlinkClick r:id="rId6"/>
                </a:rPr>
                <a:t>https://dailywildlifephoto.nathab.com/photography-guide/a-golden-photo-rule-the-golden-ratio/</a:t>
              </a:r>
              <a:endParaRPr lang="en-US" sz="2000" dirty="0"/>
            </a:p>
          </p:txBody>
        </p:sp>
      </p:grpSp>
      <p:sp>
        <p:nvSpPr>
          <p:cNvPr id="23" name="TextBox 22"/>
          <p:cNvSpPr txBox="1"/>
          <p:nvPr/>
        </p:nvSpPr>
        <p:spPr>
          <a:xfrm>
            <a:off x="1050239" y="20005355"/>
            <a:ext cx="8314883" cy="954107"/>
          </a:xfrm>
          <a:prstGeom prst="rect">
            <a:avLst/>
          </a:prstGeom>
          <a:noFill/>
        </p:spPr>
        <p:txBody>
          <a:bodyPr wrap="square" rtlCol="0">
            <a:spAutoFit/>
          </a:bodyPr>
          <a:lstStyle/>
          <a:p>
            <a:r>
              <a:rPr lang="en-US" sz="2800" u="sng" dirty="0" smtClean="0"/>
              <a:t>Textbook </a:t>
            </a:r>
            <a:r>
              <a:rPr lang="en-US" sz="2800" u="sng" dirty="0"/>
              <a:t>forming Basis of Approach</a:t>
            </a:r>
          </a:p>
          <a:p>
            <a:r>
              <a:rPr lang="en-US" sz="2800" dirty="0"/>
              <a:t>Kresyszig, Erwin.  </a:t>
            </a:r>
            <a:r>
              <a:rPr lang="en-US" sz="2800" u="sng" dirty="0"/>
              <a:t>Advanced Engineering Mathematics</a:t>
            </a:r>
          </a:p>
        </p:txBody>
      </p:sp>
      <p:pic>
        <p:nvPicPr>
          <p:cNvPr id="82" name="Picture 81"/>
          <p:cNvPicPr>
            <a:picLocks noChangeAspect="1"/>
          </p:cNvPicPr>
          <p:nvPr/>
        </p:nvPicPr>
        <p:blipFill>
          <a:blip r:embed="rId7"/>
          <a:stretch>
            <a:fillRect/>
          </a:stretch>
        </p:blipFill>
        <p:spPr>
          <a:xfrm>
            <a:off x="10783228" y="14216189"/>
            <a:ext cx="7137779" cy="5789166"/>
          </a:xfrm>
          <a:prstGeom prst="rect">
            <a:avLst/>
          </a:prstGeom>
        </p:spPr>
      </p:pic>
      <p:pic>
        <p:nvPicPr>
          <p:cNvPr id="2" name="Picture 1"/>
          <p:cNvPicPr>
            <a:picLocks noChangeAspect="1"/>
          </p:cNvPicPr>
          <p:nvPr/>
        </p:nvPicPr>
        <p:blipFill>
          <a:blip r:embed="rId8"/>
          <a:stretch>
            <a:fillRect/>
          </a:stretch>
        </p:blipFill>
        <p:spPr>
          <a:xfrm>
            <a:off x="3252553" y="4856297"/>
            <a:ext cx="26413292" cy="6230736"/>
          </a:xfrm>
          <a:prstGeom prst="rect">
            <a:avLst/>
          </a:prstGeom>
        </p:spPr>
      </p:pic>
      <p:sp>
        <p:nvSpPr>
          <p:cNvPr id="29" name="TextBox 28"/>
          <p:cNvSpPr txBox="1"/>
          <p:nvPr/>
        </p:nvSpPr>
        <p:spPr>
          <a:xfrm>
            <a:off x="1050239" y="9954947"/>
            <a:ext cx="9718475" cy="9818072"/>
          </a:xfrm>
          <a:prstGeom prst="rect">
            <a:avLst/>
          </a:prstGeom>
          <a:solidFill>
            <a:schemeClr val="accent5">
              <a:lumMod val="20000"/>
              <a:lumOff val="80000"/>
            </a:schemeClr>
          </a:solidFill>
          <a:effectLst>
            <a:softEdge rad="88900"/>
          </a:effectLst>
        </p:spPr>
        <p:txBody>
          <a:bodyPr wrap="square" rtlCol="0">
            <a:spAutoFit/>
          </a:bodyPr>
          <a:lstStyle/>
          <a:p>
            <a:pPr algn="ctr"/>
            <a:r>
              <a:rPr lang="en-US" sz="4400" b="1" dirty="0" smtClean="0"/>
              <a:t>FIBONACCI WEIGHTING</a:t>
            </a:r>
          </a:p>
          <a:p>
            <a:r>
              <a:rPr lang="en-US" sz="2800" dirty="0" smtClean="0"/>
              <a:t>F</a:t>
            </a:r>
            <a:r>
              <a:rPr lang="en-US" sz="2800" baseline="-25000" dirty="0" smtClean="0"/>
              <a:t>0</a:t>
            </a:r>
            <a:r>
              <a:rPr lang="en-US" sz="2800" dirty="0" smtClean="0"/>
              <a:t> = 0</a:t>
            </a:r>
          </a:p>
          <a:p>
            <a:r>
              <a:rPr lang="en-US" sz="2800" dirty="0" smtClean="0"/>
              <a:t>F</a:t>
            </a:r>
            <a:r>
              <a:rPr lang="en-US" sz="2800" baseline="-25000" dirty="0" smtClean="0"/>
              <a:t>1</a:t>
            </a:r>
            <a:r>
              <a:rPr lang="en-US" sz="2800" dirty="0" smtClean="0"/>
              <a:t> = 1</a:t>
            </a:r>
          </a:p>
          <a:p>
            <a:r>
              <a:rPr lang="en-US" sz="2800" dirty="0" smtClean="0"/>
              <a:t>F</a:t>
            </a:r>
            <a:r>
              <a:rPr lang="en-US" sz="2800" baseline="-25000" dirty="0"/>
              <a:t>2</a:t>
            </a:r>
            <a:r>
              <a:rPr lang="en-US" sz="2800" dirty="0" smtClean="0"/>
              <a:t> = 1</a:t>
            </a:r>
          </a:p>
          <a:p>
            <a:r>
              <a:rPr lang="en-US" sz="2800" dirty="0" smtClean="0"/>
              <a:t>F</a:t>
            </a:r>
            <a:r>
              <a:rPr lang="en-US" sz="2800" baseline="-25000" dirty="0"/>
              <a:t>3 </a:t>
            </a:r>
            <a:r>
              <a:rPr lang="en-US" sz="2800" dirty="0" smtClean="0"/>
              <a:t>= 2</a:t>
            </a:r>
          </a:p>
          <a:p>
            <a:r>
              <a:rPr lang="en-US" sz="2800" dirty="0" smtClean="0"/>
              <a:t>F</a:t>
            </a:r>
            <a:r>
              <a:rPr lang="en-US" sz="2800" baseline="-25000" dirty="0"/>
              <a:t>4 </a:t>
            </a:r>
            <a:r>
              <a:rPr lang="en-US" sz="2800" dirty="0" smtClean="0"/>
              <a:t>= 3</a:t>
            </a:r>
          </a:p>
          <a:p>
            <a:r>
              <a:rPr lang="en-US" sz="2800" dirty="0" smtClean="0"/>
              <a:t>F</a:t>
            </a:r>
            <a:r>
              <a:rPr lang="en-US" sz="2800" baseline="-25000" dirty="0"/>
              <a:t>5</a:t>
            </a:r>
            <a:r>
              <a:rPr lang="en-US" sz="2800" dirty="0" smtClean="0"/>
              <a:t> = 5</a:t>
            </a:r>
          </a:p>
          <a:p>
            <a:r>
              <a:rPr lang="en-US" sz="2800" dirty="0" smtClean="0"/>
              <a:t>F</a:t>
            </a:r>
            <a:r>
              <a:rPr lang="en-US" sz="2800" baseline="-25000" dirty="0"/>
              <a:t>6</a:t>
            </a:r>
            <a:r>
              <a:rPr lang="en-US" sz="2800" dirty="0" smtClean="0"/>
              <a:t> = 8</a:t>
            </a:r>
          </a:p>
          <a:p>
            <a:r>
              <a:rPr lang="en-US" sz="2800" dirty="0" smtClean="0"/>
              <a:t>F</a:t>
            </a:r>
            <a:r>
              <a:rPr lang="en-US" sz="2800" baseline="-25000" dirty="0"/>
              <a:t>7</a:t>
            </a:r>
            <a:r>
              <a:rPr lang="en-US" sz="2800" dirty="0" smtClean="0"/>
              <a:t> = 13</a:t>
            </a:r>
          </a:p>
          <a:p>
            <a:r>
              <a:rPr lang="en-US" sz="2800" dirty="0" smtClean="0"/>
              <a:t>F</a:t>
            </a:r>
            <a:r>
              <a:rPr lang="en-US" sz="2800" i="1" baseline="-25000" dirty="0" smtClean="0"/>
              <a:t>n</a:t>
            </a:r>
            <a:r>
              <a:rPr lang="en-US" sz="2800" dirty="0" smtClean="0"/>
              <a:t> = F</a:t>
            </a:r>
            <a:r>
              <a:rPr lang="en-US" sz="2800" i="1" baseline="-25000" dirty="0"/>
              <a:t>n-2</a:t>
            </a:r>
            <a:r>
              <a:rPr lang="en-US" sz="2800" dirty="0" smtClean="0"/>
              <a:t> + F</a:t>
            </a:r>
            <a:r>
              <a:rPr lang="en-US" sz="2800" i="1" baseline="-25000" dirty="0"/>
              <a:t>n-1</a:t>
            </a:r>
            <a:endParaRPr lang="en-US" sz="2400" i="1" baseline="-25000" dirty="0"/>
          </a:p>
          <a:p>
            <a:endParaRPr lang="en-US" sz="2800" dirty="0" smtClean="0"/>
          </a:p>
          <a:p>
            <a:r>
              <a:rPr lang="en-US" sz="2800" dirty="0" smtClean="0"/>
              <a:t>For large </a:t>
            </a:r>
            <a:r>
              <a:rPr lang="en-US" sz="2800" i="1" dirty="0" smtClean="0"/>
              <a:t>n</a:t>
            </a:r>
          </a:p>
          <a:p>
            <a:r>
              <a:rPr lang="en-US" sz="2800" dirty="0" smtClean="0"/>
              <a:t>F</a:t>
            </a:r>
            <a:r>
              <a:rPr lang="en-US" sz="2800" i="1" baseline="-25000" dirty="0"/>
              <a:t>n</a:t>
            </a:r>
            <a:r>
              <a:rPr lang="en-US" sz="2800" dirty="0" smtClean="0"/>
              <a:t>/F</a:t>
            </a:r>
            <a:r>
              <a:rPr lang="en-US" sz="2800" i="1" baseline="-25000" dirty="0"/>
              <a:t>n-1</a:t>
            </a:r>
            <a:r>
              <a:rPr lang="en-US" sz="2800" dirty="0" smtClean="0"/>
              <a:t> ≈ </a:t>
            </a:r>
            <a:r>
              <a:rPr lang="en-US" sz="2800" b="1" dirty="0" smtClean="0"/>
              <a:t>1.618</a:t>
            </a:r>
            <a:r>
              <a:rPr lang="en-US" sz="2800" dirty="0" smtClean="0"/>
              <a:t> ≈ </a:t>
            </a:r>
            <a:r>
              <a:rPr lang="en-US" sz="2800" b="1" dirty="0" smtClean="0"/>
              <a:t>Golden Ratio </a:t>
            </a:r>
            <a:r>
              <a:rPr lang="en-US" sz="2800" dirty="0" smtClean="0">
                <a:sym typeface="Wingdings" panose="05000000000000000000" pitchFamily="2" charset="2"/>
              </a:rPr>
              <a:t>  </a:t>
            </a:r>
            <a:r>
              <a:rPr lang="en-US" sz="2800" dirty="0" smtClean="0"/>
              <a:t>F</a:t>
            </a:r>
            <a:r>
              <a:rPr lang="en-US" sz="2800" i="1" baseline="-25000" dirty="0" smtClean="0"/>
              <a:t>n-1</a:t>
            </a:r>
            <a:r>
              <a:rPr lang="en-US" sz="2800" dirty="0" smtClean="0"/>
              <a:t>/F</a:t>
            </a:r>
            <a:r>
              <a:rPr lang="en-US" sz="2800" i="1" baseline="-25000" dirty="0" smtClean="0"/>
              <a:t>n</a:t>
            </a:r>
            <a:r>
              <a:rPr lang="en-US" sz="2800" dirty="0" smtClean="0"/>
              <a:t> </a:t>
            </a:r>
            <a:r>
              <a:rPr lang="en-US" sz="2800" dirty="0"/>
              <a:t>≈ </a:t>
            </a:r>
            <a:r>
              <a:rPr lang="en-US" sz="2800" b="1" dirty="0" smtClean="0"/>
              <a:t>0.618 </a:t>
            </a:r>
          </a:p>
          <a:p>
            <a:endParaRPr lang="en-US" sz="2800" b="1" dirty="0" smtClean="0"/>
          </a:p>
          <a:p>
            <a:r>
              <a:rPr lang="en-US" sz="2800" dirty="0" smtClean="0"/>
              <a:t>(</a:t>
            </a:r>
            <a:r>
              <a:rPr lang="en-US" sz="2800" b="1" dirty="0" smtClean="0"/>
              <a:t>0.618</a:t>
            </a:r>
            <a:r>
              <a:rPr lang="en-US" sz="2800" dirty="0" smtClean="0"/>
              <a:t>)</a:t>
            </a:r>
            <a:r>
              <a:rPr lang="en-US" sz="2800" baseline="30000" dirty="0" smtClean="0"/>
              <a:t>2</a:t>
            </a:r>
            <a:r>
              <a:rPr lang="en-US" sz="2800" dirty="0" smtClean="0"/>
              <a:t> = .382</a:t>
            </a:r>
          </a:p>
          <a:p>
            <a:r>
              <a:rPr lang="en-US" sz="2800" dirty="0" smtClean="0"/>
              <a:t>F</a:t>
            </a:r>
            <a:r>
              <a:rPr lang="en-US" sz="2800" i="1" baseline="-25000" dirty="0" smtClean="0"/>
              <a:t>n-1</a:t>
            </a:r>
            <a:r>
              <a:rPr lang="en-US" sz="2800" dirty="0" smtClean="0"/>
              <a:t>/(</a:t>
            </a:r>
            <a:r>
              <a:rPr lang="en-US" sz="2800" dirty="0"/>
              <a:t>F</a:t>
            </a:r>
            <a:r>
              <a:rPr lang="en-US" sz="2800" i="1" baseline="-25000" dirty="0"/>
              <a:t>n-1</a:t>
            </a:r>
            <a:r>
              <a:rPr lang="en-US" sz="2800" dirty="0"/>
              <a:t> </a:t>
            </a:r>
            <a:r>
              <a:rPr lang="en-US" sz="2800" dirty="0" smtClean="0"/>
              <a:t>+F</a:t>
            </a:r>
            <a:r>
              <a:rPr lang="en-US" sz="2800" i="1" baseline="-25000" dirty="0" smtClean="0"/>
              <a:t>n</a:t>
            </a:r>
            <a:r>
              <a:rPr lang="en-US" sz="2800" dirty="0" smtClean="0"/>
              <a:t>) ≈ 0.382 </a:t>
            </a:r>
            <a:r>
              <a:rPr lang="en-US" sz="2800" dirty="0" smtClean="0">
                <a:sym typeface="Wingdings" panose="05000000000000000000" pitchFamily="2" charset="2"/>
              </a:rPr>
              <a:t> weight for “Surrounding Counties Score”</a:t>
            </a:r>
            <a:endParaRPr lang="en-US" sz="2800" dirty="0" smtClean="0"/>
          </a:p>
          <a:p>
            <a:r>
              <a:rPr lang="en-US" sz="2800" dirty="0" smtClean="0"/>
              <a:t>F</a:t>
            </a:r>
            <a:r>
              <a:rPr lang="en-US" sz="2800" i="1" baseline="-25000" dirty="0" smtClean="0"/>
              <a:t>n</a:t>
            </a:r>
            <a:r>
              <a:rPr lang="en-US" sz="2800" dirty="0" smtClean="0"/>
              <a:t>/(</a:t>
            </a:r>
            <a:r>
              <a:rPr lang="en-US" sz="2800" dirty="0"/>
              <a:t>F</a:t>
            </a:r>
            <a:r>
              <a:rPr lang="en-US" sz="2800" i="1" baseline="-25000" dirty="0"/>
              <a:t>n-1</a:t>
            </a:r>
            <a:r>
              <a:rPr lang="en-US" sz="2800" dirty="0"/>
              <a:t> +F</a:t>
            </a:r>
            <a:r>
              <a:rPr lang="en-US" sz="2800" i="1" baseline="-25000" dirty="0"/>
              <a:t>n</a:t>
            </a:r>
            <a:r>
              <a:rPr lang="en-US" sz="2800" dirty="0"/>
              <a:t>) ≈ </a:t>
            </a:r>
            <a:r>
              <a:rPr lang="en-US" sz="2800" dirty="0" smtClean="0"/>
              <a:t>0.618 </a:t>
            </a:r>
            <a:r>
              <a:rPr lang="en-US" sz="2800" dirty="0" smtClean="0">
                <a:sym typeface="Wingdings" panose="05000000000000000000" pitchFamily="2" charset="2"/>
              </a:rPr>
              <a:t> weight for “Just County Score”</a:t>
            </a:r>
            <a:endParaRPr lang="en-US" sz="2800" dirty="0" smtClean="0"/>
          </a:p>
          <a:p>
            <a:r>
              <a:rPr lang="en-US" sz="2800" dirty="0" smtClean="0"/>
              <a:t>0.618</a:t>
            </a:r>
          </a:p>
          <a:p>
            <a:r>
              <a:rPr lang="en-US" sz="2800" dirty="0"/>
              <a:t>F</a:t>
            </a:r>
            <a:r>
              <a:rPr lang="en-US" sz="2800" i="1" baseline="-25000" dirty="0"/>
              <a:t>n-3</a:t>
            </a:r>
            <a:r>
              <a:rPr lang="en-US" sz="2800" dirty="0"/>
              <a:t>/(F</a:t>
            </a:r>
            <a:r>
              <a:rPr lang="en-US" sz="2800" i="1" baseline="-25000" dirty="0"/>
              <a:t>n-3 </a:t>
            </a:r>
            <a:r>
              <a:rPr lang="en-US" sz="2800" dirty="0"/>
              <a:t>+ F</a:t>
            </a:r>
            <a:r>
              <a:rPr lang="en-US" sz="2800" i="1" baseline="-25000" dirty="0"/>
              <a:t>n-2 </a:t>
            </a:r>
            <a:r>
              <a:rPr lang="en-US" sz="2800" dirty="0"/>
              <a:t>+ F</a:t>
            </a:r>
            <a:r>
              <a:rPr lang="en-US" sz="2800" i="1" baseline="-25000" dirty="0"/>
              <a:t>n-1 </a:t>
            </a:r>
            <a:r>
              <a:rPr lang="en-US" sz="2800" dirty="0"/>
              <a:t>+F</a:t>
            </a:r>
            <a:r>
              <a:rPr lang="en-US" sz="2800" i="1" baseline="-25000" dirty="0"/>
              <a:t>n</a:t>
            </a:r>
            <a:r>
              <a:rPr lang="en-US" sz="2800" dirty="0"/>
              <a:t>) ≈ .</a:t>
            </a:r>
            <a:r>
              <a:rPr lang="en-US" sz="2800" dirty="0" smtClean="0"/>
              <a:t>106 </a:t>
            </a:r>
            <a:r>
              <a:rPr lang="en-US" sz="2800" dirty="0" smtClean="0">
                <a:sym typeface="Wingdings" panose="05000000000000000000" pitchFamily="2" charset="2"/>
              </a:rPr>
              <a:t> weight for 24 months ago</a:t>
            </a:r>
            <a:endParaRPr lang="en-US" sz="2800" dirty="0"/>
          </a:p>
          <a:p>
            <a:r>
              <a:rPr lang="en-US" sz="2800" dirty="0"/>
              <a:t>F</a:t>
            </a:r>
            <a:r>
              <a:rPr lang="en-US" sz="2800" i="1" baseline="-25000" dirty="0"/>
              <a:t>n-2</a:t>
            </a:r>
            <a:r>
              <a:rPr lang="en-US" sz="2800" dirty="0"/>
              <a:t>/(F</a:t>
            </a:r>
            <a:r>
              <a:rPr lang="en-US" sz="2800" i="1" baseline="-25000" dirty="0"/>
              <a:t>n-3 </a:t>
            </a:r>
            <a:r>
              <a:rPr lang="en-US" sz="2800" dirty="0"/>
              <a:t>+ F</a:t>
            </a:r>
            <a:r>
              <a:rPr lang="en-US" sz="2800" i="1" baseline="-25000" dirty="0"/>
              <a:t>n-2 </a:t>
            </a:r>
            <a:r>
              <a:rPr lang="en-US" sz="2800" dirty="0"/>
              <a:t>+ F</a:t>
            </a:r>
            <a:r>
              <a:rPr lang="en-US" sz="2800" i="1" baseline="-25000" dirty="0"/>
              <a:t>n-1 </a:t>
            </a:r>
            <a:r>
              <a:rPr lang="en-US" sz="2800" dirty="0"/>
              <a:t>+F</a:t>
            </a:r>
            <a:r>
              <a:rPr lang="en-US" sz="2800" i="1" baseline="-25000" dirty="0"/>
              <a:t>n</a:t>
            </a:r>
            <a:r>
              <a:rPr lang="en-US" sz="2800" dirty="0"/>
              <a:t>) ≈ .</a:t>
            </a:r>
            <a:r>
              <a:rPr lang="en-US" sz="2800" dirty="0" smtClean="0"/>
              <a:t>171 </a:t>
            </a:r>
            <a:r>
              <a:rPr lang="en-US" sz="2800" dirty="0">
                <a:sym typeface="Wingdings" panose="05000000000000000000" pitchFamily="2" charset="2"/>
              </a:rPr>
              <a:t> weight for 13 months ago</a:t>
            </a:r>
            <a:endParaRPr lang="en-US" sz="2800" dirty="0"/>
          </a:p>
          <a:p>
            <a:r>
              <a:rPr lang="en-US" sz="2800" dirty="0"/>
              <a:t>F</a:t>
            </a:r>
            <a:r>
              <a:rPr lang="en-US" sz="2800" i="1" baseline="-25000" dirty="0"/>
              <a:t>n-1</a:t>
            </a:r>
            <a:r>
              <a:rPr lang="en-US" sz="2800" dirty="0"/>
              <a:t>/(F</a:t>
            </a:r>
            <a:r>
              <a:rPr lang="en-US" sz="2800" i="1" baseline="-25000" dirty="0"/>
              <a:t>n-3 </a:t>
            </a:r>
            <a:r>
              <a:rPr lang="en-US" sz="2800" dirty="0"/>
              <a:t>+ F</a:t>
            </a:r>
            <a:r>
              <a:rPr lang="en-US" sz="2800" i="1" baseline="-25000" dirty="0"/>
              <a:t>n-2 </a:t>
            </a:r>
            <a:r>
              <a:rPr lang="en-US" sz="2800" dirty="0"/>
              <a:t>+ F</a:t>
            </a:r>
            <a:r>
              <a:rPr lang="en-US" sz="2800" i="1" baseline="-25000" dirty="0"/>
              <a:t>n-1 </a:t>
            </a:r>
            <a:r>
              <a:rPr lang="en-US" sz="2800" dirty="0"/>
              <a:t>+F</a:t>
            </a:r>
            <a:r>
              <a:rPr lang="en-US" sz="2800" i="1" baseline="-25000" dirty="0"/>
              <a:t>n</a:t>
            </a:r>
            <a:r>
              <a:rPr lang="en-US" sz="2800" dirty="0"/>
              <a:t>) ≈ .</a:t>
            </a:r>
            <a:r>
              <a:rPr lang="en-US" sz="2800" dirty="0" smtClean="0"/>
              <a:t>276 </a:t>
            </a:r>
            <a:r>
              <a:rPr lang="en-US" sz="2800" dirty="0">
                <a:sym typeface="Wingdings" panose="05000000000000000000" pitchFamily="2" charset="2"/>
              </a:rPr>
              <a:t> weight for 11 months ago</a:t>
            </a:r>
            <a:endParaRPr lang="en-US" sz="2800" dirty="0"/>
          </a:p>
          <a:p>
            <a:r>
              <a:rPr lang="en-US" sz="2800" dirty="0"/>
              <a:t>F</a:t>
            </a:r>
            <a:r>
              <a:rPr lang="en-US" sz="2800" i="1" baseline="-25000" dirty="0"/>
              <a:t>n</a:t>
            </a:r>
            <a:r>
              <a:rPr lang="en-US" sz="2800" i="1" dirty="0"/>
              <a:t>  </a:t>
            </a:r>
            <a:r>
              <a:rPr lang="en-US" sz="2800" dirty="0"/>
              <a:t>/(F</a:t>
            </a:r>
            <a:r>
              <a:rPr lang="en-US" sz="2800" i="1" baseline="-25000" dirty="0"/>
              <a:t>n-3 </a:t>
            </a:r>
            <a:r>
              <a:rPr lang="en-US" sz="2800" dirty="0"/>
              <a:t>+ F</a:t>
            </a:r>
            <a:r>
              <a:rPr lang="en-US" sz="2800" i="1" baseline="-25000" dirty="0"/>
              <a:t>n-2 </a:t>
            </a:r>
            <a:r>
              <a:rPr lang="en-US" sz="2800" dirty="0"/>
              <a:t>+ F</a:t>
            </a:r>
            <a:r>
              <a:rPr lang="en-US" sz="2800" i="1" baseline="-25000" dirty="0"/>
              <a:t>n-1 </a:t>
            </a:r>
            <a:r>
              <a:rPr lang="en-US" sz="2800" dirty="0"/>
              <a:t>+F</a:t>
            </a:r>
            <a:r>
              <a:rPr lang="en-US" sz="2800" i="1" baseline="-25000" dirty="0"/>
              <a:t>n</a:t>
            </a:r>
            <a:r>
              <a:rPr lang="en-US" sz="2800" dirty="0"/>
              <a:t>) ≈ .</a:t>
            </a:r>
            <a:r>
              <a:rPr lang="en-US" sz="2800" dirty="0" smtClean="0"/>
              <a:t>447 </a:t>
            </a:r>
            <a:r>
              <a:rPr lang="en-US" sz="2800" dirty="0">
                <a:sym typeface="Wingdings" panose="05000000000000000000" pitchFamily="2" charset="2"/>
              </a:rPr>
              <a:t> weight for 12 months </a:t>
            </a:r>
            <a:r>
              <a:rPr lang="en-US" sz="2800" dirty="0" smtClean="0">
                <a:sym typeface="Wingdings" panose="05000000000000000000" pitchFamily="2" charset="2"/>
              </a:rPr>
              <a:t>ago</a:t>
            </a:r>
            <a:endParaRPr lang="en-US" sz="4800" dirty="0"/>
          </a:p>
        </p:txBody>
      </p:sp>
      <p:pic>
        <p:nvPicPr>
          <p:cNvPr id="24" name="Picture 23" descr="Map of Florida with counties"/>
          <p:cNvPicPr/>
          <p:nvPr/>
        </p:nvPicPr>
        <p:blipFill>
          <a:blip r:embed="rId9">
            <a:extLst>
              <a:ext uri="{28A0092B-C50C-407E-A947-70E740481C1C}">
                <a14:useLocalDpi xmlns:a14="http://schemas.microsoft.com/office/drawing/2010/main" val="0"/>
              </a:ext>
            </a:extLst>
          </a:blip>
          <a:srcRect/>
          <a:stretch>
            <a:fillRect/>
          </a:stretch>
        </p:blipFill>
        <p:spPr bwMode="auto">
          <a:xfrm>
            <a:off x="12531159" y="11583310"/>
            <a:ext cx="7496632" cy="8203575"/>
          </a:xfrm>
          <a:prstGeom prst="rect">
            <a:avLst/>
          </a:prstGeom>
          <a:noFill/>
          <a:ln>
            <a:noFill/>
          </a:ln>
        </p:spPr>
      </p:pic>
      <p:sp>
        <p:nvSpPr>
          <p:cNvPr id="4" name="TextBox 3"/>
          <p:cNvSpPr txBox="1"/>
          <p:nvPr/>
        </p:nvSpPr>
        <p:spPr>
          <a:xfrm>
            <a:off x="3438262" y="14220439"/>
            <a:ext cx="7225999" cy="1015663"/>
          </a:xfrm>
          <a:prstGeom prst="rect">
            <a:avLst/>
          </a:prstGeom>
          <a:noFill/>
        </p:spPr>
        <p:txBody>
          <a:bodyPr wrap="square" rtlCol="0">
            <a:spAutoFit/>
          </a:bodyPr>
          <a:lstStyle/>
          <a:p>
            <a:r>
              <a:rPr lang="en-US" sz="2000" dirty="0" smtClean="0"/>
              <a:t>Fibonacci Diagram: </a:t>
            </a:r>
            <a:r>
              <a:rPr lang="en-US" sz="2000" dirty="0">
                <a:hlinkClick r:id="rId6"/>
              </a:rPr>
              <a:t>https://dailywildlifephoto.nathab.com/photography-guide/a-golden-photo-rule-the-golden-ratio/</a:t>
            </a:r>
            <a:endParaRPr lang="en-US" sz="2000" dirty="0"/>
          </a:p>
        </p:txBody>
      </p:sp>
      <p:pic>
        <p:nvPicPr>
          <p:cNvPr id="5" name="Picture 4"/>
          <p:cNvPicPr>
            <a:picLocks noChangeAspect="1"/>
          </p:cNvPicPr>
          <p:nvPr/>
        </p:nvPicPr>
        <p:blipFill>
          <a:blip r:embed="rId10"/>
          <a:stretch>
            <a:fillRect/>
          </a:stretch>
        </p:blipFill>
        <p:spPr>
          <a:xfrm>
            <a:off x="3719229" y="10660555"/>
            <a:ext cx="5645893" cy="3601419"/>
          </a:xfrm>
          <a:prstGeom prst="rect">
            <a:avLst/>
          </a:prstGeom>
        </p:spPr>
      </p:pic>
    </p:spTree>
    <p:extLst>
      <p:ext uri="{BB962C8B-B14F-4D97-AF65-F5344CB8AC3E}">
        <p14:creationId xmlns:p14="http://schemas.microsoft.com/office/powerpoint/2010/main" val="32699021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3004</TotalTime>
  <Words>378</Words>
  <Application>Microsoft Macintosh PowerPoint</Application>
  <PresentationFormat>Custom</PresentationFormat>
  <Paragraphs>48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 Black</vt:lpstr>
      <vt:lpstr>Calibri</vt:lpstr>
      <vt:lpstr>Calibri Light</vt:lpstr>
      <vt:lpstr>Segoe UI Black</vt:lpstr>
      <vt:lpstr>Wingdings</vt:lpstr>
      <vt:lpstr>Office Theme</vt:lpstr>
      <vt:lpstr>PowerPoint Presentation</vt:lpstr>
    </vt:vector>
  </TitlesOfParts>
  <Company/>
  <LinksUpToDate>false</LinksUpToDate>
  <SharedDoc>false</SharedDoc>
  <HyperlinksChanged>false</HyperlinksChanged>
  <AppVersion>15.0039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 Morgan</dc:creator>
  <cp:lastModifiedBy>Jeff Morgan</cp:lastModifiedBy>
  <cp:revision>89</cp:revision>
  <cp:lastPrinted>2020-02-23T18:38:48Z</cp:lastPrinted>
  <dcterms:created xsi:type="dcterms:W3CDTF">2019-08-19T08:22:41Z</dcterms:created>
  <dcterms:modified xsi:type="dcterms:W3CDTF">2020-02-24T02:01:57Z</dcterms:modified>
</cp:coreProperties>
</file>